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76" r:id="rId3"/>
    <p:sldId id="277" r:id="rId4"/>
    <p:sldId id="278" r:id="rId5"/>
    <p:sldId id="279" r:id="rId6"/>
    <p:sldId id="280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BFE6"/>
    <a:srgbClr val="397CF7"/>
    <a:srgbClr val="397DF8"/>
    <a:srgbClr val="0069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532" autoAdjust="0"/>
  </p:normalViewPr>
  <p:slideViewPr>
    <p:cSldViewPr snapToGrid="0">
      <p:cViewPr varScale="1">
        <p:scale>
          <a:sx n="106" d="100"/>
          <a:sy n="106" d="100"/>
        </p:scale>
        <p:origin x="7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C766C-76DE-4323-BFA2-C10EE808E19E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78848-9F7A-4D8C-8331-6ED315C4ED9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6499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C62603-5B5A-97C9-8518-E18AA1A92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CBFC0E-2EBB-341E-A62B-9596D72642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0D5B19-F325-3986-C7E6-D436DC5F8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60DEFF-F2A5-B09E-6FBB-1A6A8E56E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D12F1E4-8B93-1DF0-3391-67967ABF1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6153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46183A-79C0-3440-490D-E3F9BB20F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3F6BF54-7D61-6402-A50C-7C15D49BF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62010F-C037-FBD4-9FB9-718726BB5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D39693-FAE6-55B9-9AB8-3649005CC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615849-F90B-F899-16C6-EFEB8CFF6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111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8E81D8A-7C59-5E49-2838-C1E87D053E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B9B30E6-8B19-8BE4-5391-2D190A0F96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64D34AF-3A32-C4BF-D97E-35D5061D9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0B3469-06BD-21A4-EB7E-A11CED336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C276805-937C-D1AC-14C2-D60F52FBF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9953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260F2C-05FA-98F3-A528-68A04DE96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DDF199-DE80-815E-74C3-2FF1A4A8D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907FFAF-0D6C-2816-AE2A-4DE08662D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E127E1-1161-8109-C514-EB535D8EC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43489E-974D-A597-61C8-73DB447EF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171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451ED9-962B-7762-8CCF-2E462554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368A63-F9D3-BCE2-9599-94D3B2DAC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E4D831-F915-91ED-8C5C-C2B9A09D9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37A4B07-B35E-DFE6-0E3B-FF7281DB8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079D8D-6731-68E1-9097-9982FB2B9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7925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A3E473-4D38-FCB0-4A71-76EA415B3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06A8DC-7F7F-8E26-4E76-8EE9E457D5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78A1279-F295-B8B9-75FD-FD5D6137C0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A01D17-81AE-DA0D-D2B4-752C23CC8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34506A4-66A9-E0DC-D0DF-02E14F709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4D9D08-AC57-2A2F-DEA1-F9DFF78D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4412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51AB10-335A-F36D-22F5-EFD2C1B9B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6082742-EAF6-A4E6-3EE0-59B30873E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BDA161-F74A-2C17-A05A-ED142E2621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E788628-81F6-135E-E1ED-7A6AB5E55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01C4FA6-4C9B-B38B-85BC-B589240949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A322646-DAFC-F6C4-8C8A-510F08B29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783CD22-E94D-E66C-0349-1C0C0121E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5A158B7-B2A8-198C-B5A8-2F35C880A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3561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234EB3-0A06-017E-0047-B742C668B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76C38E3-85B4-8F86-5186-E27CE467E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0E708F0-220D-CA94-3CB4-7D295A695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4220587-413B-6E9E-A938-1FEB572BD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0385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B0523C6-99C4-6CD5-6171-8279AAE41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DE04F6E-13DD-74E6-D6B8-F26E156FB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20EF32D-BA4C-9F11-412F-63842976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5316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CD268E-1ABF-A55A-8C7E-8DA6A860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BF9683-3814-0312-FAE5-6744A462D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00A58EC-1C19-D836-B7A2-5DAD9368E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3E4CF2A-8D7A-CC36-973C-49AB8798E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CE86A9F-3A31-E531-219F-2669FFB1A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28CE0DD-44F2-EB07-EF20-E27B71441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5322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F5EDF6-DA35-8915-C411-1AD9721D5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717572F-EA16-DB39-30B8-15F08D3759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D809D44-CF3A-DB12-DE4E-96D90E371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8313D3C-043C-5B82-EFCD-F8CAF966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3E69A03-8E5B-18EC-038B-C34CBD05A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1ADFBC3-2CD2-0DEF-597C-9740D8F7B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203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71779AF-C0EE-9CA6-1030-CF5DF0D2E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924C71E-45A2-5A60-8539-D095AC77A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2046EA-DC58-2E70-EB53-BFED48FED4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B3C52-5577-4B07-9DDD-CD25056515E5}" type="datetimeFigureOut">
              <a:rPr lang="de-DE" smtClean="0"/>
              <a:t>30.01.2026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20A617B-B9D6-9A06-832D-BB1C69E4D9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C76A0D-C418-EBB5-2E8E-B4151797C3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E00AE-4301-4F6D-99D2-247E2D99E8E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5259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48746E97-2A1E-4CD8-BD86-057981A5D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E446BA3-813D-57F5-2950-F4B34540E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120" y="4961199"/>
            <a:ext cx="8988879" cy="1896801"/>
          </a:xfrm>
        </p:spPr>
        <p:txBody>
          <a:bodyPr anchor="ctr">
            <a:normAutofit fontScale="90000"/>
          </a:bodyPr>
          <a:lstStyle/>
          <a:p>
            <a:pPr algn="l">
              <a:lnSpc>
                <a:spcPct val="100000"/>
              </a:lnSpc>
            </a:pPr>
            <a:r>
              <a:rPr lang="de-DE" dirty="0">
                <a:solidFill>
                  <a:srgbClr val="397DF8"/>
                </a:solidFill>
              </a:rPr>
              <a:t>Coding Workshop</a:t>
            </a:r>
            <a:br>
              <a:rPr lang="de-DE" dirty="0">
                <a:solidFill>
                  <a:srgbClr val="397DF8"/>
                </a:solidFill>
              </a:rPr>
            </a:br>
            <a:r>
              <a:rPr lang="de-DE" dirty="0" err="1">
                <a:solidFill>
                  <a:srgbClr val="397DF8"/>
                </a:solidFill>
              </a:rPr>
              <a:t>Problemsolving</a:t>
            </a:r>
            <a:endParaRPr lang="de-DE" dirty="0">
              <a:solidFill>
                <a:srgbClr val="397DF8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39B9C4F-CD58-363A-CBB4-092841ADF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5202238"/>
            <a:ext cx="9144000" cy="1655762"/>
          </a:xfrm>
        </p:spPr>
        <p:txBody>
          <a:bodyPr anchor="b"/>
          <a:lstStyle/>
          <a:p>
            <a:pPr algn="r"/>
            <a:r>
              <a:rPr lang="de-DE" dirty="0">
                <a:solidFill>
                  <a:srgbClr val="94BFE6"/>
                </a:solidFill>
              </a:rPr>
              <a:t>02.02.2026</a:t>
            </a:r>
          </a:p>
          <a:p>
            <a:pPr algn="r"/>
            <a:r>
              <a:rPr lang="de-DE" dirty="0">
                <a:solidFill>
                  <a:srgbClr val="94BFE6"/>
                </a:solidFill>
              </a:rPr>
              <a:t>Christopher Wiesbrock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E3E7F2C-9B81-4C57-AEE5-2D4D5ECA9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7671"/>
            <a:ext cx="12192000" cy="4571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BAA8E53-B093-41D9-88E6-E8A7BFA9E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15480"/>
            <a:ext cx="12192000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926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FE2BB05-FF06-4CD2-B8D0-83D86BDD3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A82109D0-E748-4B85-AD38-E7C7909D0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7334" y="6344850"/>
            <a:ext cx="2454666" cy="62106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B96970E0-E954-46F0-AA5A-5502D0CFA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85459"/>
            <a:ext cx="12192000" cy="45719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B5E28BB0-844A-9634-DD1C-857A0A970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89" y="1"/>
            <a:ext cx="11893422" cy="982586"/>
          </a:xfrm>
        </p:spPr>
        <p:txBody>
          <a:bodyPr/>
          <a:lstStyle/>
          <a:p>
            <a:r>
              <a:rPr lang="de-DE" dirty="0" err="1">
                <a:solidFill>
                  <a:srgbClr val="397CF7"/>
                </a:solidFill>
              </a:rPr>
              <a:t>Why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is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it</a:t>
            </a:r>
            <a:r>
              <a:rPr lang="de-DE" dirty="0">
                <a:solidFill>
                  <a:srgbClr val="397CF7"/>
                </a:solidFill>
              </a:rPr>
              <a:t> a </a:t>
            </a:r>
            <a:r>
              <a:rPr lang="de-DE" dirty="0" err="1">
                <a:solidFill>
                  <a:srgbClr val="397CF7"/>
                </a:solidFill>
              </a:rPr>
              <a:t>good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idea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to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learn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programming</a:t>
            </a:r>
            <a:r>
              <a:rPr lang="de-DE" dirty="0">
                <a:solidFill>
                  <a:srgbClr val="397CF7"/>
                </a:solidFill>
              </a:rPr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A79FA6-3D4C-9D0B-EE13-775F36C7B6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289" y="1163054"/>
            <a:ext cx="11893422" cy="5536326"/>
          </a:xfrm>
        </p:spPr>
        <p:txBody>
          <a:bodyPr/>
          <a:lstStyle/>
          <a:p>
            <a:pPr lvl="1"/>
            <a:endParaRPr lang="en-GB" dirty="0">
              <a:solidFill>
                <a:srgbClr val="94BFE6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53223FD-43EF-9320-07C6-5CFCF5C348EE}"/>
              </a:ext>
            </a:extLst>
          </p:cNvPr>
          <p:cNvSpPr txBox="1"/>
          <p:nvPr/>
        </p:nvSpPr>
        <p:spPr>
          <a:xfrm>
            <a:off x="5724525" y="6488668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7462546-965D-00F0-781C-E11958B9A01A}"/>
              </a:ext>
            </a:extLst>
          </p:cNvPr>
          <p:cNvSpPr txBox="1"/>
          <p:nvPr/>
        </p:nvSpPr>
        <p:spPr>
          <a:xfrm>
            <a:off x="6074944" y="6415691"/>
            <a:ext cx="3657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>
                <a:solidFill>
                  <a:srgbClr val="397DF8"/>
                </a:solidFill>
              </a:rPr>
              <a:t>Christopher Wiesbrock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04EC81C-958D-40B1-AB56-CDC2FE4B2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47671"/>
            <a:ext cx="12192000" cy="45719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B3CAF871-C939-4859-A6EA-C0458AB52F47}"/>
              </a:ext>
            </a:extLst>
          </p:cNvPr>
          <p:cNvSpPr txBox="1"/>
          <p:nvPr/>
        </p:nvSpPr>
        <p:spPr>
          <a:xfrm>
            <a:off x="0" y="6396335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397DF8"/>
                </a:solidFill>
              </a:rPr>
              <a:t>Coding Workshop</a:t>
            </a:r>
          </a:p>
          <a:p>
            <a:r>
              <a:rPr lang="de-DE" sz="1200" dirty="0" err="1">
                <a:solidFill>
                  <a:srgbClr val="397DF8"/>
                </a:solidFill>
              </a:rPr>
              <a:t>Problemsolving</a:t>
            </a:r>
            <a:endParaRPr lang="de-DE" sz="1200" dirty="0">
              <a:solidFill>
                <a:srgbClr val="397DF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630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299F0E-8238-BDA8-6A91-026A4782D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FF44D8B-582E-6670-E38F-E90ED0188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836C0BFE-D95E-F32F-9949-F42D5C0A9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7334" y="6344850"/>
            <a:ext cx="2454666" cy="62106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E0DE8110-953A-A353-4F83-5D46360A0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85459"/>
            <a:ext cx="12192000" cy="45719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D5C672D7-B2B6-A366-AF3A-1F104154A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89" y="1"/>
            <a:ext cx="11893422" cy="982586"/>
          </a:xfrm>
        </p:spPr>
        <p:txBody>
          <a:bodyPr/>
          <a:lstStyle/>
          <a:p>
            <a:r>
              <a:rPr lang="de-DE" dirty="0" err="1">
                <a:solidFill>
                  <a:srgbClr val="397CF7"/>
                </a:solidFill>
              </a:rPr>
              <a:t>What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does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it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mean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to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learn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programming</a:t>
            </a:r>
            <a:r>
              <a:rPr lang="de-DE" dirty="0">
                <a:solidFill>
                  <a:srgbClr val="397CF7"/>
                </a:solidFill>
              </a:rPr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A41C26-13D0-2469-DFCA-ED0E39913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289" y="1163054"/>
            <a:ext cx="11893422" cy="5536326"/>
          </a:xfrm>
        </p:spPr>
        <p:txBody>
          <a:bodyPr/>
          <a:lstStyle/>
          <a:p>
            <a:pPr lvl="1"/>
            <a:endParaRPr lang="en-GB" dirty="0">
              <a:solidFill>
                <a:srgbClr val="94BFE6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C09F24D-E761-803B-6A2D-777AD0CDBB4B}"/>
              </a:ext>
            </a:extLst>
          </p:cNvPr>
          <p:cNvSpPr txBox="1"/>
          <p:nvPr/>
        </p:nvSpPr>
        <p:spPr>
          <a:xfrm>
            <a:off x="5724525" y="6488668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C0FB8D9-1078-8D9D-423B-7AC27567F0BC}"/>
              </a:ext>
            </a:extLst>
          </p:cNvPr>
          <p:cNvSpPr txBox="1"/>
          <p:nvPr/>
        </p:nvSpPr>
        <p:spPr>
          <a:xfrm>
            <a:off x="6074944" y="6415691"/>
            <a:ext cx="3657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>
                <a:solidFill>
                  <a:srgbClr val="397DF8"/>
                </a:solidFill>
              </a:rPr>
              <a:t>Christopher Wiesbrock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D2F2C65-0F16-F465-1499-6AABD0FC5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47671"/>
            <a:ext cx="12192000" cy="45719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E044B5F4-DB13-C9F4-1AC3-EECEA1FD293B}"/>
              </a:ext>
            </a:extLst>
          </p:cNvPr>
          <p:cNvSpPr txBox="1"/>
          <p:nvPr/>
        </p:nvSpPr>
        <p:spPr>
          <a:xfrm>
            <a:off x="0" y="6396335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397DF8"/>
                </a:solidFill>
              </a:rPr>
              <a:t>Coding Workshop</a:t>
            </a:r>
          </a:p>
          <a:p>
            <a:r>
              <a:rPr lang="de-DE" sz="1200" dirty="0" err="1">
                <a:solidFill>
                  <a:srgbClr val="397DF8"/>
                </a:solidFill>
              </a:rPr>
              <a:t>Problemsolving</a:t>
            </a:r>
            <a:endParaRPr lang="de-DE" sz="1200" dirty="0">
              <a:solidFill>
                <a:srgbClr val="397DF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192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1970B0-C9CA-5DAD-0EF2-0DB967FBE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B87A2F5-0438-841F-6D69-AF483806C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AF1349F-6702-1749-6B95-E3E0CC6C2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7334" y="6344850"/>
            <a:ext cx="2454666" cy="62106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5CFFB9F3-4E87-8FEF-DB26-C4A313FFA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85459"/>
            <a:ext cx="12192000" cy="45719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648B9A04-DE83-3E7E-8034-4F945E1C2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89" y="1"/>
            <a:ext cx="11893422" cy="982586"/>
          </a:xfrm>
        </p:spPr>
        <p:txBody>
          <a:bodyPr/>
          <a:lstStyle/>
          <a:p>
            <a:r>
              <a:rPr lang="de-DE" dirty="0">
                <a:solidFill>
                  <a:srgbClr val="397CF7"/>
                </a:solidFill>
              </a:rPr>
              <a:t>How </a:t>
            </a:r>
            <a:r>
              <a:rPr lang="de-DE" dirty="0" err="1">
                <a:solidFill>
                  <a:srgbClr val="397CF7"/>
                </a:solidFill>
              </a:rPr>
              <a:t>to</a:t>
            </a:r>
            <a:r>
              <a:rPr lang="de-DE" dirty="0">
                <a:solidFill>
                  <a:srgbClr val="397CF7"/>
                </a:solidFill>
              </a:rPr>
              <a:t> </a:t>
            </a:r>
            <a:r>
              <a:rPr lang="de-DE" dirty="0" err="1">
                <a:solidFill>
                  <a:srgbClr val="397CF7"/>
                </a:solidFill>
              </a:rPr>
              <a:t>solve</a:t>
            </a:r>
            <a:r>
              <a:rPr lang="de-DE" dirty="0">
                <a:solidFill>
                  <a:srgbClr val="397CF7"/>
                </a:solidFill>
              </a:rPr>
              <a:t> a </a:t>
            </a:r>
            <a:r>
              <a:rPr lang="de-DE" dirty="0" err="1">
                <a:solidFill>
                  <a:srgbClr val="397CF7"/>
                </a:solidFill>
              </a:rPr>
              <a:t>problem</a:t>
            </a:r>
            <a:endParaRPr lang="de-DE" dirty="0">
              <a:solidFill>
                <a:srgbClr val="397CF7"/>
              </a:solidFill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EE6FC8-3E76-F929-47AC-2ECA79BA0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289" y="1163054"/>
            <a:ext cx="11893422" cy="5536326"/>
          </a:xfrm>
        </p:spPr>
        <p:txBody>
          <a:bodyPr/>
          <a:lstStyle/>
          <a:p>
            <a:pPr lvl="1"/>
            <a:endParaRPr lang="en-GB" dirty="0">
              <a:solidFill>
                <a:srgbClr val="94BFE6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CA2E76-3CCE-5B81-5AA9-AC429C07F792}"/>
              </a:ext>
            </a:extLst>
          </p:cNvPr>
          <p:cNvSpPr txBox="1"/>
          <p:nvPr/>
        </p:nvSpPr>
        <p:spPr>
          <a:xfrm>
            <a:off x="5724525" y="6488668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CCEC454-8CAF-1B24-9626-9259463DFE89}"/>
              </a:ext>
            </a:extLst>
          </p:cNvPr>
          <p:cNvSpPr txBox="1"/>
          <p:nvPr/>
        </p:nvSpPr>
        <p:spPr>
          <a:xfrm>
            <a:off x="6074944" y="6415691"/>
            <a:ext cx="3657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>
                <a:solidFill>
                  <a:srgbClr val="397DF8"/>
                </a:solidFill>
              </a:rPr>
              <a:t>Christopher Wiesbrock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606F606-5BD3-56B8-9C67-E6FAA0ACE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47671"/>
            <a:ext cx="12192000" cy="45719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959B91E6-F2DB-AEB6-2368-544159D430EA}"/>
              </a:ext>
            </a:extLst>
          </p:cNvPr>
          <p:cNvSpPr txBox="1"/>
          <p:nvPr/>
        </p:nvSpPr>
        <p:spPr>
          <a:xfrm>
            <a:off x="0" y="6396335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397DF8"/>
                </a:solidFill>
              </a:rPr>
              <a:t>Coding Workshop</a:t>
            </a:r>
          </a:p>
          <a:p>
            <a:r>
              <a:rPr lang="de-DE" sz="1200" dirty="0" err="1">
                <a:solidFill>
                  <a:srgbClr val="397DF8"/>
                </a:solidFill>
              </a:rPr>
              <a:t>Problemsolving</a:t>
            </a:r>
            <a:endParaRPr lang="de-DE" sz="1200" dirty="0">
              <a:solidFill>
                <a:srgbClr val="397DF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785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5AA9AA-317B-1FEF-069E-CCF5BF156D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DE634B97-9620-5EA3-0BCD-06D48DAF9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76535B8-C724-5FE9-0C3E-DE2C9CD80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7334" y="6344850"/>
            <a:ext cx="2454666" cy="62106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1864CBC-A834-46E7-99BF-11BEA6C589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85459"/>
            <a:ext cx="12192000" cy="45719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646FEAA1-57F6-C51C-FED0-10D229D70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89" y="1"/>
            <a:ext cx="11893422" cy="982586"/>
          </a:xfrm>
        </p:spPr>
        <p:txBody>
          <a:bodyPr/>
          <a:lstStyle/>
          <a:p>
            <a:r>
              <a:rPr lang="de-DE" dirty="0" err="1">
                <a:solidFill>
                  <a:srgbClr val="397CF7"/>
                </a:solidFill>
              </a:rPr>
              <a:t>Excercise</a:t>
            </a:r>
            <a:r>
              <a:rPr lang="de-DE" dirty="0">
                <a:solidFill>
                  <a:srgbClr val="397CF7"/>
                </a:solidFill>
              </a:rPr>
              <a:t>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086990-31C0-32EE-A3DC-EB3011827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289" y="1163054"/>
            <a:ext cx="4934258" cy="5536326"/>
          </a:xfrm>
        </p:spPr>
        <p:txBody>
          <a:bodyPr/>
          <a:lstStyle/>
          <a:p>
            <a:pPr lvl="1"/>
            <a:r>
              <a:rPr lang="en-GB" dirty="0">
                <a:solidFill>
                  <a:srgbClr val="94BFE6"/>
                </a:solidFill>
              </a:rPr>
              <a:t>Explain to an alien, that it should get a coffee for you</a:t>
            </a:r>
          </a:p>
          <a:p>
            <a:pPr lvl="1"/>
            <a:endParaRPr lang="en-GB" dirty="0">
              <a:solidFill>
                <a:srgbClr val="94BFE6"/>
              </a:solidFill>
            </a:endParaRPr>
          </a:p>
          <a:p>
            <a:pPr lvl="1"/>
            <a:r>
              <a:rPr lang="en-GB" dirty="0">
                <a:solidFill>
                  <a:srgbClr val="94BFE6"/>
                </a:solidFill>
              </a:rPr>
              <a:t>Small steps</a:t>
            </a:r>
          </a:p>
          <a:p>
            <a:pPr lvl="1"/>
            <a:r>
              <a:rPr lang="en-GB" dirty="0">
                <a:solidFill>
                  <a:srgbClr val="94BFE6"/>
                </a:solidFill>
              </a:rPr>
              <a:t>Avoid unnecessary information</a:t>
            </a:r>
          </a:p>
          <a:p>
            <a:pPr marL="457200" lvl="1" indent="0">
              <a:buNone/>
            </a:pPr>
            <a:endParaRPr lang="en-GB" dirty="0">
              <a:solidFill>
                <a:srgbClr val="94BFE6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5D16105-8583-3B8C-CBE2-707A17F9CA76}"/>
              </a:ext>
            </a:extLst>
          </p:cNvPr>
          <p:cNvSpPr txBox="1"/>
          <p:nvPr/>
        </p:nvSpPr>
        <p:spPr>
          <a:xfrm>
            <a:off x="5724525" y="6488668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B748F05-EA17-190F-8F9C-1F4AD1776F09}"/>
              </a:ext>
            </a:extLst>
          </p:cNvPr>
          <p:cNvSpPr txBox="1"/>
          <p:nvPr/>
        </p:nvSpPr>
        <p:spPr>
          <a:xfrm>
            <a:off x="6074944" y="6415691"/>
            <a:ext cx="3657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>
                <a:solidFill>
                  <a:srgbClr val="397DF8"/>
                </a:solidFill>
              </a:rPr>
              <a:t>Christopher Wiesbrock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381AEAC-92B8-1BF4-669F-DE67AF9C4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47671"/>
            <a:ext cx="12192000" cy="45719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28E5B8D9-EE3B-4C2A-EA7C-56C3D2601BF0}"/>
              </a:ext>
            </a:extLst>
          </p:cNvPr>
          <p:cNvSpPr txBox="1"/>
          <p:nvPr/>
        </p:nvSpPr>
        <p:spPr>
          <a:xfrm>
            <a:off x="0" y="6396335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397DF8"/>
                </a:solidFill>
              </a:rPr>
              <a:t>Coding Workshop</a:t>
            </a:r>
          </a:p>
          <a:p>
            <a:r>
              <a:rPr lang="de-DE" sz="1200" dirty="0" err="1">
                <a:solidFill>
                  <a:srgbClr val="397DF8"/>
                </a:solidFill>
              </a:rPr>
              <a:t>Problemsolving</a:t>
            </a:r>
            <a:endParaRPr lang="de-DE" sz="1200" dirty="0">
              <a:solidFill>
                <a:srgbClr val="397DF8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D7954DF-F58A-EACB-86EC-8F4A918BA8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3452" y="850880"/>
            <a:ext cx="3069270" cy="306927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CF16F8E6-DA6F-A682-1B09-7985C263AF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42810" y="793390"/>
            <a:ext cx="2359355" cy="326377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B859AEF-B472-09C8-EADD-4ACC565326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8454" y="4076927"/>
            <a:ext cx="2624090" cy="215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977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486DC7-180A-9F97-7E65-4365E2670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644C6C4-CB6D-5577-22B8-670230437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9537F982-5A54-30EF-5FA7-B1F67284E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7334" y="6344850"/>
            <a:ext cx="2454666" cy="62106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02448AE9-9261-5057-6EB8-F6146FD021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385459"/>
            <a:ext cx="12192000" cy="45719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4083D8E-9DB9-4A94-B209-9821D39A8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89" y="1"/>
            <a:ext cx="11893422" cy="982586"/>
          </a:xfrm>
        </p:spPr>
        <p:txBody>
          <a:bodyPr/>
          <a:lstStyle/>
          <a:p>
            <a:r>
              <a:rPr lang="de-DE" dirty="0" err="1">
                <a:solidFill>
                  <a:srgbClr val="397CF7"/>
                </a:solidFill>
              </a:rPr>
              <a:t>Excercise</a:t>
            </a:r>
            <a:r>
              <a:rPr lang="de-DE" dirty="0">
                <a:solidFill>
                  <a:srgbClr val="397CF7"/>
                </a:solidFill>
              </a:rPr>
              <a:t>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C0BA3A-AFC4-6039-8BED-E17A39065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289" y="1163054"/>
            <a:ext cx="4934258" cy="5536326"/>
          </a:xfrm>
        </p:spPr>
        <p:txBody>
          <a:bodyPr/>
          <a:lstStyle/>
          <a:p>
            <a:pPr marL="457200" lvl="1" indent="0">
              <a:buNone/>
            </a:pPr>
            <a:r>
              <a:rPr lang="en-GB" dirty="0" err="1">
                <a:solidFill>
                  <a:srgbClr val="94BFE6"/>
                </a:solidFill>
              </a:rPr>
              <a:t>go_to_coffemachine</a:t>
            </a:r>
            <a:r>
              <a:rPr lang="en-GB" dirty="0">
                <a:solidFill>
                  <a:srgbClr val="94BFE6"/>
                </a:solidFill>
              </a:rPr>
              <a:t>(</a:t>
            </a:r>
            <a:r>
              <a:rPr lang="en-GB" dirty="0" err="1">
                <a:solidFill>
                  <a:srgbClr val="94BFE6"/>
                </a:solidFill>
              </a:rPr>
              <a:t>current_position</a:t>
            </a:r>
            <a:r>
              <a:rPr lang="en-GB" dirty="0">
                <a:solidFill>
                  <a:srgbClr val="94BFE6"/>
                </a:solidFill>
              </a:rPr>
              <a:t>, </a:t>
            </a:r>
            <a:r>
              <a:rPr lang="en-GB" dirty="0" err="1">
                <a:solidFill>
                  <a:srgbClr val="94BFE6"/>
                </a:solidFill>
              </a:rPr>
              <a:t>target_position</a:t>
            </a:r>
            <a:r>
              <a:rPr lang="en-GB" dirty="0">
                <a:solidFill>
                  <a:srgbClr val="94BFE6"/>
                </a:solidFill>
              </a:rPr>
              <a:t>)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94BFE6"/>
                </a:solidFill>
              </a:rPr>
              <a:t>- Orientation, direction</a:t>
            </a:r>
          </a:p>
          <a:p>
            <a:pPr marL="457200" lvl="1" indent="0">
              <a:buNone/>
            </a:pPr>
            <a:r>
              <a:rPr lang="en-GB" dirty="0" err="1">
                <a:solidFill>
                  <a:srgbClr val="94BFE6"/>
                </a:solidFill>
              </a:rPr>
              <a:t>Turn_on_coffemachine</a:t>
            </a:r>
            <a:r>
              <a:rPr lang="en-GB" dirty="0">
                <a:solidFill>
                  <a:srgbClr val="94BFE6"/>
                </a:solidFill>
              </a:rPr>
              <a:t>(</a:t>
            </a:r>
            <a:r>
              <a:rPr lang="en-GB" dirty="0" err="1">
                <a:solidFill>
                  <a:srgbClr val="94BFE6"/>
                </a:solidFill>
              </a:rPr>
              <a:t>shape_of_powerbutton</a:t>
            </a:r>
            <a:r>
              <a:rPr lang="en-GB" dirty="0">
                <a:solidFill>
                  <a:srgbClr val="94BFE6"/>
                </a:solidFill>
              </a:rPr>
              <a:t>)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94BFE6"/>
                </a:solidFill>
              </a:rPr>
              <a:t>- Detection, Execution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94BFE6"/>
                </a:solidFill>
              </a:rPr>
              <a:t>Wait_for_rinse()</a:t>
            </a:r>
          </a:p>
          <a:p>
            <a:pPr marL="457200" lvl="1" indent="0">
              <a:buNone/>
            </a:pPr>
            <a:r>
              <a:rPr lang="en-GB" dirty="0" err="1">
                <a:solidFill>
                  <a:srgbClr val="94BFE6"/>
                </a:solidFill>
              </a:rPr>
              <a:t>Choose_coffee</a:t>
            </a:r>
            <a:r>
              <a:rPr lang="en-GB" dirty="0">
                <a:solidFill>
                  <a:srgbClr val="94BFE6"/>
                </a:solidFill>
              </a:rPr>
              <a:t>(force, coffee)</a:t>
            </a:r>
          </a:p>
          <a:p>
            <a:pPr marL="457200" lvl="1" indent="0">
              <a:buNone/>
            </a:pPr>
            <a:r>
              <a:rPr lang="en-GB" dirty="0">
                <a:solidFill>
                  <a:srgbClr val="94BFE6"/>
                </a:solidFill>
              </a:rPr>
              <a:t>- Detection, Execution</a:t>
            </a:r>
          </a:p>
          <a:p>
            <a:pPr marL="457200" lvl="1" indent="0">
              <a:buNone/>
            </a:pPr>
            <a:endParaRPr lang="en-GB" dirty="0">
              <a:solidFill>
                <a:srgbClr val="94BFE6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F2CF42-7542-EC9C-73C0-25CA7844323F}"/>
              </a:ext>
            </a:extLst>
          </p:cNvPr>
          <p:cNvSpPr txBox="1"/>
          <p:nvPr/>
        </p:nvSpPr>
        <p:spPr>
          <a:xfrm>
            <a:off x="5724525" y="6488668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CCCF8BC-7155-3BA3-05F3-70721660F40A}"/>
              </a:ext>
            </a:extLst>
          </p:cNvPr>
          <p:cNvSpPr txBox="1"/>
          <p:nvPr/>
        </p:nvSpPr>
        <p:spPr>
          <a:xfrm>
            <a:off x="6074944" y="6415691"/>
            <a:ext cx="3657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>
                <a:solidFill>
                  <a:srgbClr val="397DF8"/>
                </a:solidFill>
              </a:rPr>
              <a:t>Christopher Wiesbrock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662DDDC-4841-6A67-CBA8-30D3C9BAF5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47671"/>
            <a:ext cx="12192000" cy="45719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313338C9-5F16-4A05-7BF5-30D76DAAE986}"/>
              </a:ext>
            </a:extLst>
          </p:cNvPr>
          <p:cNvSpPr txBox="1"/>
          <p:nvPr/>
        </p:nvSpPr>
        <p:spPr>
          <a:xfrm>
            <a:off x="0" y="6396335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397DF8"/>
                </a:solidFill>
              </a:rPr>
              <a:t>Coding Workshop</a:t>
            </a:r>
          </a:p>
          <a:p>
            <a:r>
              <a:rPr lang="de-DE" sz="1200" dirty="0" err="1">
                <a:solidFill>
                  <a:srgbClr val="397DF8"/>
                </a:solidFill>
              </a:rPr>
              <a:t>Problemsolving</a:t>
            </a:r>
            <a:endParaRPr lang="de-DE" sz="1200" dirty="0">
              <a:solidFill>
                <a:srgbClr val="397DF8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DC03E55-1705-6D18-C503-A6FD51B092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3452" y="850880"/>
            <a:ext cx="3069270" cy="306927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4A8FF3C-77FA-CF53-85C0-7DC39DAB0E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42810" y="793390"/>
            <a:ext cx="2359355" cy="326377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CFEE8FE-5233-D93C-D5EA-51B97E56E4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8454" y="4076927"/>
            <a:ext cx="2624090" cy="215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606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</Words>
  <Application>Microsoft Office PowerPoint</Application>
  <PresentationFormat>Breitbild</PresentationFormat>
  <Paragraphs>39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</vt:lpstr>
      <vt:lpstr>Coding Workshop Problemsolving</vt:lpstr>
      <vt:lpstr>Why is it a good idea to learn programming?</vt:lpstr>
      <vt:lpstr>What does it mean to learn programming?</vt:lpstr>
      <vt:lpstr>How to solve a problem</vt:lpstr>
      <vt:lpstr>Excercise 1</vt:lpstr>
      <vt:lpstr>Excercise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Cool long titel that needs two lines</dc:title>
  <dc:creator>melissa.franke@rwth-aachen.de</dc:creator>
  <cp:lastModifiedBy>Christopher Wiesbrock</cp:lastModifiedBy>
  <cp:revision>76</cp:revision>
  <dcterms:created xsi:type="dcterms:W3CDTF">2024-01-02T08:44:02Z</dcterms:created>
  <dcterms:modified xsi:type="dcterms:W3CDTF">2026-02-01T10:57:55Z</dcterms:modified>
</cp:coreProperties>
</file>

<file path=docProps/thumbnail.jpeg>
</file>